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3" r:id="rId2"/>
    <p:sldId id="326" r:id="rId3"/>
    <p:sldId id="339" r:id="rId4"/>
    <p:sldId id="333" r:id="rId5"/>
    <p:sldId id="356" r:id="rId6"/>
    <p:sldId id="357" r:id="rId7"/>
    <p:sldId id="350" r:id="rId8"/>
    <p:sldId id="353" r:id="rId9"/>
    <p:sldId id="354" r:id="rId10"/>
    <p:sldId id="355" r:id="rId11"/>
    <p:sldId id="358" r:id="rId12"/>
    <p:sldId id="359" r:id="rId13"/>
    <p:sldId id="360" r:id="rId14"/>
    <p:sldId id="352" r:id="rId15"/>
    <p:sldId id="327" r:id="rId16"/>
  </p:sldIdLst>
  <p:sldSz cx="9144000" cy="6858000" type="letter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0000"/>
    <a:srgbClr val="151C77"/>
    <a:srgbClr val="000062"/>
    <a:srgbClr val="FFCC00"/>
    <a:srgbClr val="003366"/>
    <a:srgbClr val="0C2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0929"/>
  </p:normalViewPr>
  <p:slideViewPr>
    <p:cSldViewPr>
      <p:cViewPr varScale="1">
        <p:scale>
          <a:sx n="112" d="100"/>
          <a:sy n="112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45" y="-58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3E0115F-77A9-43D0-A0CE-C9DFA63405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t" anchorCtr="0" compatLnSpc="1">
            <a:prstTxWarp prst="textNoShape">
              <a:avLst/>
            </a:prstTxWarp>
          </a:bodyPr>
          <a:lstStyle>
            <a:lvl1pPr defTabSz="90805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9993CB-91A9-435A-AC7F-15FE887672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003ED3C-0659-4B22-9960-B5130EAB90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b" anchorCtr="0" compatLnSpc="1">
            <a:prstTxWarp prst="textNoShape">
              <a:avLst/>
            </a:prstTxWarp>
          </a:bodyPr>
          <a:lstStyle>
            <a:lvl1pPr defTabSz="90805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D8DFB2-69A9-431F-9303-2C87FD796CF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6140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i="1"/>
            </a:lvl1pPr>
          </a:lstStyle>
          <a:p>
            <a:fld id="{567924CA-A9D3-47C1-AF0A-C312FD46A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284784-3825-4894-871E-B61BDE7E87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t" anchorCtr="0" compatLnSpc="1">
            <a:prstTxWarp prst="textNoShape">
              <a:avLst/>
            </a:prstTxWarp>
          </a:bodyPr>
          <a:lstStyle>
            <a:lvl1pPr defTabSz="90805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F2671D9-5FCB-423E-87AA-427B0C0ECD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t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0F98ED-4C91-44C5-AD89-36B079E590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b" anchorCtr="0" compatLnSpc="1">
            <a:prstTxWarp prst="textNoShape">
              <a:avLst/>
            </a:prstTxWarp>
          </a:bodyPr>
          <a:lstStyle>
            <a:lvl1pPr defTabSz="908050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96E4A3B-1835-4D06-B49F-32C224035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6140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4" tIns="0" rIns="18924" bIns="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F183A72-A63E-4DDA-BE27-90B257E677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36BDE6B-6C50-4DE1-BD29-481C583783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5800"/>
            <a:ext cx="4552950" cy="34147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FB2B323-F411-432E-A4CF-811423E1E0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25938"/>
            <a:ext cx="5032375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501" tIns="50462" rIns="102501" bIns="50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5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3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BC52FE4B-33DA-4054-8A32-C60BFA5C7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DC2468D4-5606-46AF-B075-2E08CE89BBCD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260BF81-FE48-42D3-A64A-9F92CBBDE3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D47C77A-EC0A-49EA-B3DD-DE2EFD336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b="1">
                <a:latin typeface="Arial" panose="020B0604020202020204" pitchFamily="34" charset="0"/>
              </a:rPr>
              <a:t>Good morning/afternoon and welcome to Headquarters Air Force Office of Special Investigations.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>
            <a:extLst>
              <a:ext uri="{FF2B5EF4-FFF2-40B4-BE49-F238E27FC236}">
                <a16:creationId xmlns:a16="http://schemas.microsoft.com/office/drawing/2014/main" id="{594DA0A0-78E9-47BE-A470-2EFE72C24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47C0D295-EF7F-4C55-A2A8-14E2D03B2292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70C79EF-AB10-41C9-9B80-DEF553B568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40250" cy="3405187"/>
          </a:xfrm>
          <a:ln cap="flat"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43FB1E6-BD95-48F9-B6D3-AB175B8D7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30700"/>
            <a:ext cx="5027613" cy="4100513"/>
          </a:xfrm>
          <a:noFill/>
        </p:spPr>
        <p:txBody>
          <a:bodyPr lIns="90473" tIns="45238" rIns="90473" bIns="45238"/>
          <a:lstStyle/>
          <a:p>
            <a:r>
              <a:rPr lang="en-US" altLang="en-US">
                <a:latin typeface="Arial" panose="020B0604020202020204" pitchFamily="34" charset="0"/>
              </a:rPr>
              <a:t>This concludes the briefing.  At this time I’ll be happy to answer any questions you may have.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ADB5708F-84DE-4D71-8BF5-A7C805CA5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4C95D938-5088-43CB-9C6A-7B433D68B51A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CAA37B1-75CE-4B39-AAC7-01719A882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43223F3-09A6-4DFE-821A-7B30E881F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916F91E2-992A-496C-B0A8-71968BCE2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135424C9-FF5E-46C5-96C1-330A9490ABF2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12B5AAD-2B27-416F-8547-F577F01653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3FADAF4-2A55-403E-BC76-F8BB7B09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7183F3D4-67D3-4EF7-BDCF-9FE410359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82FE0FE2-FCDE-430E-A739-C425D5C7FFF8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36E3BE1-31A7-4481-9D2E-5E94A08AF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42A0D10-0CCA-443B-9AEC-120053019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C5CB71AB-B406-4A1F-AAFC-200B92F3F0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891F47EA-EC81-4CB1-AAE2-27B01164D6C9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FACEB61-D879-4987-8D71-8EAB70F89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A22382B-13A5-49ED-96D9-4E8964DFA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BA170663-2BFA-4A51-9672-7AAF741B7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24EF84DB-743D-481A-8C38-27C22A0306A4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84E17D-E742-4D76-8920-EEB0CC227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7E0D193-14CA-491E-BD69-BE546E3E8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6A7BBFA7-73B3-4C70-9025-4803CD780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84E92FE5-CFFF-41FB-9189-50FBD00B44BA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4CB09E-27BA-4BBF-9FB1-61300EF7F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6FE88DB-5CDD-4937-905E-433DA2F6C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C5022721-A113-432A-AD85-3EA7E4B0A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684D8A9B-3974-4975-8700-E65BA621C565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382350C-2687-420E-B41F-D09EC19E6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3947CA7-4A07-40B1-9F81-0EF9B29CC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8CD15CAE-0A16-4C03-A646-AA79DA6A6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4BF1357B-9370-4AD2-8D7D-4E430042A7F0}" type="slidenum">
              <a:rPr lang="en-US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E65C09F-7A56-4AD2-8B1E-75CA3D639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F82712-6B79-4240-B294-81E48487D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CCE5CBB0-D98F-4D00-80BC-9FE54552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E44D4FA-D54F-4C82-AFEC-A7AC9C4B9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10668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000" b="1" i="1">
                <a:solidFill>
                  <a:schemeClr val="tx1"/>
                </a:solidFill>
                <a:latin typeface="Century Schoolbook" pitchFamily="18" charset="0"/>
              </a:rPr>
              <a:t>E y e s   o f   t h e   E a g l e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5690B83-CCBE-4DFB-A321-E29C9530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395288"/>
            <a:ext cx="83534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300" b="1" i="1">
                <a:solidFill>
                  <a:schemeClr val="tx1"/>
                </a:solidFill>
              </a:rPr>
              <a:t>Air Force Office of Special Investigations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1F298DA9-1C23-4A92-97B4-38DE4EF61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2" descr="AFOSI Shield and AF Symbol">
            <a:extLst>
              <a:ext uri="{FF2B5EF4-FFF2-40B4-BE49-F238E27FC236}">
                <a16:creationId xmlns:a16="http://schemas.microsoft.com/office/drawing/2014/main" id="{CACB2140-B6D6-4B0E-B72E-64ED243CB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040063"/>
            <a:ext cx="2987675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5052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8382000" cy="1600200"/>
          </a:xfrm>
        </p:spPr>
        <p:txBody>
          <a:bodyPr/>
          <a:lstStyle>
            <a:lvl1pPr algn="ctr">
              <a:defRPr sz="4400" i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00D185F-C68D-42D2-8BF6-7C8B475B2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0246A38-4841-4D25-8377-B8381AAA01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A4615-AB91-4715-A316-E48D2D48BCA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4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67469-F79E-4E02-BFED-EF5EFAC8C2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5005A8-040E-4BC1-B4CA-1A49620BDB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4E1E3-E4E1-47F5-8CDC-F05A638E9DE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52400"/>
            <a:ext cx="2054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10275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FBC082-D4D8-40CF-92FC-DAE4EEB8E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DB6BB-63F2-4BDA-8CA8-74C41CB07E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B4963-1AD1-4D5D-8A0D-A8D19086E95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7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DBABBD-0173-407F-8438-66592781B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52D61-BB00-4924-8BA1-04FC363AF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C659C-EF02-48A9-83D6-13426B0E8F66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3FDADA-41D8-4F19-8D4F-94BB77F78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ED6DC-FF4B-4C45-A1FF-F2B65CAC62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D4A79-65E6-4170-9DD3-90C83CBBE2C6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6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9250"/>
            <a:ext cx="39624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9250"/>
            <a:ext cx="39624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AF63CE-5CC2-445A-BC41-D90ABAA16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6FCBA37-C562-4799-A733-73D3651247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A1B06-75C4-4CC6-BA0B-1F96C62F2136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5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8BDF1A0-4AAB-41C6-852E-11B7B297D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EE106FE-D2CA-482A-BF0B-02D1891FE5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6AB3-75E5-4E13-8400-CFC6D8E286B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4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10956F-6395-42FE-949A-DBC078406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96F61-BCB6-4D31-8704-FB662678AE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DADE4-7BB1-4C3B-9BA8-636468C07566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6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B748BC1-14BB-4C48-BFA5-FBB9E96B0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4EC116-12BD-4F9D-A666-18F2E033C1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C5D0D-8561-445D-A98F-C77968E7F507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BF6A87-5212-4280-A63C-B60E9CDBD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C187231-60B1-4BE2-B1DF-5817B20296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D4087-0D92-49A8-AB9F-202341FD0731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3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55AB9CD-EBC6-4FB9-BE81-5E3F76830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6DE78FC-CCCB-4B55-8385-2F8EA1494D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55098-499E-4E12-AA48-FF629E170018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0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3" descr="AFOSI Shield and AF Symbol - Small4">
            <a:extLst>
              <a:ext uri="{FF2B5EF4-FFF2-40B4-BE49-F238E27FC236}">
                <a16:creationId xmlns:a16="http://schemas.microsoft.com/office/drawing/2014/main" id="{A828F1B3-5B5E-429F-94F9-18DBE4209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53975"/>
            <a:ext cx="1020762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114FD4A2-7A0F-4879-8418-F8B801CE2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9250"/>
            <a:ext cx="8077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18DD18E-6EA9-48E6-A9D0-B3B98F0409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52A14E2A-1559-4FBB-8F6B-7E0B59ED48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fld id="{0EDE9E85-79ED-437F-B825-18B941C52D8C}" type="slidenum">
              <a:rPr lang="en-US" altLang="en-US"/>
              <a:pPr/>
              <a:t>‹#›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A1393F-AD27-438F-8A29-B959B3EFD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Box 20">
            <a:extLst>
              <a:ext uri="{FF2B5EF4-FFF2-40B4-BE49-F238E27FC236}">
                <a16:creationId xmlns:a16="http://schemas.microsoft.com/office/drawing/2014/main" id="{7003650A-3B07-4399-AE53-5455867A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6461125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rgbClr val="FFFFFF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rgbClr val="FFFFFF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rgbClr val="FFFFFF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000" b="1" i="1">
                <a:solidFill>
                  <a:schemeClr val="tx1"/>
                </a:solidFill>
                <a:latin typeface="Century Schoolbook" pitchFamily="18" charset="0"/>
              </a:rPr>
              <a:t>E y e s   o f   t h e   E a g l e</a:t>
            </a:r>
          </a:p>
        </p:txBody>
      </p:sp>
      <p:sp>
        <p:nvSpPr>
          <p:cNvPr id="1032" name="Line 21">
            <a:extLst>
              <a:ext uri="{FF2B5EF4-FFF2-40B4-BE49-F238E27FC236}">
                <a16:creationId xmlns:a16="http://schemas.microsoft.com/office/drawing/2014/main" id="{46F1FE37-DB8B-43B0-980C-17646A761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9">
            <a:extLst>
              <a:ext uri="{FF2B5EF4-FFF2-40B4-BE49-F238E27FC236}">
                <a16:creationId xmlns:a16="http://schemas.microsoft.com/office/drawing/2014/main" id="{679E13C6-DBFE-4F4E-989E-E99C9A800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anose="05000000000000000000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vel.state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ABA6814-8476-4B59-882E-668C632018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3314700"/>
            <a:ext cx="6153150" cy="3086100"/>
          </a:xfrm>
        </p:spPr>
        <p:txBody>
          <a:bodyPr/>
          <a:lstStyle/>
          <a:p>
            <a:r>
              <a:rPr lang="en-US" altLang="en-US" sz="3200" dirty="0"/>
              <a:t>Counterintelligence Awareness</a:t>
            </a:r>
            <a:endParaRPr lang="en-US" altLang="en-US" sz="1800" dirty="0"/>
          </a:p>
          <a:p>
            <a:endParaRPr lang="en-US" altLang="en-US" sz="1200" dirty="0">
              <a:solidFill>
                <a:schemeClr val="accent2"/>
              </a:solidFill>
            </a:endParaRPr>
          </a:p>
          <a:p>
            <a:r>
              <a:rPr lang="en-US" altLang="en-US" dirty="0">
                <a:solidFill>
                  <a:srgbClr val="000066"/>
                </a:solidFill>
              </a:rPr>
              <a:t>SA Dan Sherman</a:t>
            </a:r>
          </a:p>
          <a:p>
            <a:r>
              <a:rPr lang="en-US" altLang="en-US">
                <a:solidFill>
                  <a:srgbClr val="000066"/>
                </a:solidFill>
              </a:rPr>
              <a:t>21 May 2021</a:t>
            </a: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B8B2B65-6033-4932-8FCA-533016BB97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077200" cy="1600200"/>
          </a:xfrm>
        </p:spPr>
        <p:txBody>
          <a:bodyPr/>
          <a:lstStyle/>
          <a:p>
            <a:br>
              <a:rPr lang="en-US" altLang="en-US"/>
            </a:br>
            <a:r>
              <a:rPr lang="en-US" altLang="en-US"/>
              <a:t>AFOSI Detachment 340</a:t>
            </a:r>
            <a:br>
              <a:rPr lang="en-US" altLang="en-US" sz="4800"/>
            </a:b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A14A6EAC-FC81-42CC-B8B7-8087F6E5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96B7136-6A85-4F6A-A1F7-AE71E74BD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YEO – Continued to meet with 4 PRCIS officers</a:t>
            </a:r>
          </a:p>
          <a:p>
            <a:pPr lvl="1"/>
            <a:r>
              <a:rPr lang="en-US" altLang="en-US"/>
              <a:t>Crafted collection reqrmnts, learned trade craft (comms)</a:t>
            </a:r>
          </a:p>
          <a:p>
            <a:pPr lvl="1"/>
            <a:r>
              <a:rPr lang="en-US" altLang="en-US"/>
              <a:t>Taught to find/exploit vulnerabilities ($$$/job sat./rapport)</a:t>
            </a:r>
          </a:p>
          <a:p>
            <a:pPr lvl="1"/>
            <a:r>
              <a:rPr lang="en-US" altLang="en-US"/>
              <a:t>Ongoing discussion with two other gov/ctr potentials</a:t>
            </a:r>
          </a:p>
          <a:p>
            <a:pPr lvl="1"/>
            <a:r>
              <a:rPr lang="en-US" altLang="en-US"/>
              <a:t>Discussed difficulty finding employment in SGP</a:t>
            </a:r>
          </a:p>
          <a:p>
            <a:pPr lvl="1"/>
            <a:r>
              <a:rPr lang="en-US" altLang="en-US"/>
              <a:t>Felt isolated/black-balled in SGP – preference for China</a:t>
            </a:r>
          </a:p>
          <a:p>
            <a:pPr lvl="1"/>
            <a:r>
              <a:rPr lang="en-US" altLang="en-US"/>
              <a:t>Continued to data-mine “job posting” website for recruits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945801D-84DC-4F04-8C94-9059DF33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C10C0-CA16-43DD-817A-615218CA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05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Act 2 – Setting the Hook:</a:t>
            </a:r>
          </a:p>
          <a:p>
            <a:pPr>
              <a:defRPr/>
            </a:pPr>
            <a:r>
              <a:rPr lang="en-US" dirty="0"/>
              <a:t>Summer 2019: YEO askes Tom to write a paper</a:t>
            </a:r>
          </a:p>
          <a:p>
            <a:pPr lvl="1">
              <a:defRPr/>
            </a:pPr>
            <a:r>
              <a:rPr lang="en-US" dirty="0"/>
              <a:t>Non-public information, “scuttlebutt”</a:t>
            </a:r>
          </a:p>
          <a:p>
            <a:pPr lvl="1">
              <a:defRPr/>
            </a:pPr>
            <a:r>
              <a:rPr lang="en-US" dirty="0"/>
              <a:t>Interviews with sited sources</a:t>
            </a:r>
          </a:p>
          <a:p>
            <a:pPr lvl="1">
              <a:defRPr/>
            </a:pPr>
            <a:r>
              <a:rPr lang="en-US" dirty="0"/>
              <a:t>Focus on Tom’s area of expertise</a:t>
            </a:r>
          </a:p>
          <a:p>
            <a:pPr lvl="1">
              <a:defRPr/>
            </a:pPr>
            <a:r>
              <a:rPr lang="en-US" dirty="0"/>
              <a:t>South Korean Client</a:t>
            </a:r>
          </a:p>
          <a:p>
            <a:pPr lvl="1">
              <a:defRPr/>
            </a:pPr>
            <a:r>
              <a:rPr lang="en-US" dirty="0"/>
              <a:t>$2000</a:t>
            </a:r>
          </a:p>
          <a:p>
            <a:pPr>
              <a:defRPr/>
            </a:pPr>
            <a:r>
              <a:rPr lang="en-US" dirty="0"/>
              <a:t>Paper was 6-pages (follow-up Q&amp;A)</a:t>
            </a:r>
          </a:p>
          <a:p>
            <a:pPr lvl="1">
              <a:defRPr/>
            </a:pPr>
            <a:r>
              <a:rPr lang="en-US" sz="1960" dirty="0"/>
              <a:t>Considerations for Chinese interests in AFG IRT Peace talks</a:t>
            </a:r>
          </a:p>
          <a:p>
            <a:pPr lvl="1">
              <a:defRPr/>
            </a:pPr>
            <a:r>
              <a:rPr lang="en-US" dirty="0"/>
              <a:t>Contained </a:t>
            </a:r>
            <a:r>
              <a:rPr lang="en-US" dirty="0" err="1"/>
              <a:t>unclass</a:t>
            </a:r>
            <a:r>
              <a:rPr lang="en-US" dirty="0"/>
              <a:t> info from emails/conversations</a:t>
            </a:r>
          </a:p>
          <a:p>
            <a:pPr lvl="2">
              <a:defRPr/>
            </a:pPr>
            <a:r>
              <a:rPr lang="en-US" dirty="0"/>
              <a:t>Sited as sourced info/interviews for bona fides – no names</a:t>
            </a:r>
          </a:p>
          <a:p>
            <a:pPr lvl="1">
              <a:defRPr/>
            </a:pPr>
            <a:r>
              <a:rPr lang="en-US" dirty="0"/>
              <a:t>Troop withdrawal numbers</a:t>
            </a:r>
          </a:p>
          <a:p>
            <a:pPr lvl="1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8A1DF1C-5CA2-421E-BAC5-0B2D4F2A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291F2-354F-439D-B98A-315F98D5C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05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Act 3 – Losing the Fish:</a:t>
            </a:r>
          </a:p>
          <a:p>
            <a:pPr>
              <a:defRPr/>
            </a:pPr>
            <a:r>
              <a:rPr lang="en-US" dirty="0"/>
              <a:t>PRCIS told YEO, recruit Tom / get classified info</a:t>
            </a:r>
          </a:p>
          <a:p>
            <a:pPr lvl="1">
              <a:defRPr/>
            </a:pPr>
            <a:r>
              <a:rPr lang="en-US" dirty="0"/>
              <a:t>More money for permanent source of info</a:t>
            </a:r>
          </a:p>
          <a:p>
            <a:pPr>
              <a:defRPr/>
            </a:pPr>
            <a:r>
              <a:rPr lang="en-US" dirty="0"/>
              <a:t>YEO made arrangements to stay with Tom in Tampa</a:t>
            </a:r>
          </a:p>
          <a:p>
            <a:pPr lvl="1">
              <a:defRPr/>
            </a:pPr>
            <a:r>
              <a:rPr lang="en-US" dirty="0"/>
              <a:t>Repeatedly asked if he was in danger to travel to US</a:t>
            </a:r>
          </a:p>
          <a:p>
            <a:pPr lvl="1">
              <a:defRPr/>
            </a:pPr>
            <a:r>
              <a:rPr lang="en-US" dirty="0"/>
              <a:t>Intended to reveal PRCIS connection and full recruit</a:t>
            </a:r>
          </a:p>
          <a:p>
            <a:pPr lvl="1">
              <a:defRPr/>
            </a:pPr>
            <a:r>
              <a:rPr lang="en-US" dirty="0"/>
              <a:t>Arrested </a:t>
            </a:r>
            <a:r>
              <a:rPr lang="en-US" dirty="0" err="1"/>
              <a:t>enroute</a:t>
            </a:r>
            <a:r>
              <a:rPr lang="en-US" dirty="0"/>
              <a:t> by CBP / FBI – Agreed to cooperate</a:t>
            </a:r>
          </a:p>
          <a:p>
            <a:pPr lvl="1">
              <a:defRPr/>
            </a:pPr>
            <a:r>
              <a:rPr lang="en-US" dirty="0"/>
              <a:t>Tipped off Tom – suddenly reported FC to SSO</a:t>
            </a:r>
          </a:p>
          <a:p>
            <a:pPr lvl="1">
              <a:defRPr/>
            </a:pPr>
            <a:r>
              <a:rPr lang="en-US" dirty="0"/>
              <a:t>YEO charged/convicted of 18 USC 195 FARA violation</a:t>
            </a:r>
          </a:p>
          <a:p>
            <a:pPr>
              <a:defRPr/>
            </a:pPr>
            <a:r>
              <a:rPr lang="en-US" dirty="0"/>
              <a:t>Investigation corroborated YEO’s statements</a:t>
            </a:r>
          </a:p>
          <a:p>
            <a:pPr lvl="1">
              <a:defRPr/>
            </a:pPr>
            <a:r>
              <a:rPr lang="en-US" dirty="0"/>
              <a:t>Tom – Unwitting to YEO’s PRCIS affiliation</a:t>
            </a:r>
          </a:p>
          <a:p>
            <a:pPr lvl="1">
              <a:defRPr/>
            </a:pPr>
            <a:r>
              <a:rPr lang="en-US" dirty="0"/>
              <a:t>No indication of loss of classified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3B4BE3D-6FA5-4E87-93F5-774A42BC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D6A9E-B649-4954-BBE1-42D304E13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05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Act 4 – Conclusion:</a:t>
            </a:r>
          </a:p>
          <a:p>
            <a:pPr>
              <a:defRPr/>
            </a:pPr>
            <a:r>
              <a:rPr lang="en-US" dirty="0"/>
              <a:t>YEO served 14 months – deported to SGP</a:t>
            </a:r>
          </a:p>
          <a:p>
            <a:pPr lvl="1">
              <a:defRPr/>
            </a:pPr>
            <a:r>
              <a:rPr lang="en-US" dirty="0"/>
              <a:t>Arrested and under investigation in SGP for espionage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Tom admitted to undisclosed relationship; papers</a:t>
            </a:r>
          </a:p>
          <a:p>
            <a:pPr lvl="1">
              <a:defRPr/>
            </a:pPr>
            <a:r>
              <a:rPr lang="en-US" dirty="0"/>
              <a:t>Motivated by EGO, dissatisfaction, and money</a:t>
            </a:r>
          </a:p>
          <a:p>
            <a:pPr lvl="1">
              <a:defRPr/>
            </a:pPr>
            <a:r>
              <a:rPr lang="en-US" dirty="0"/>
              <a:t>Fired, Suspended security clearance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Additional investigations still ongoing</a:t>
            </a:r>
          </a:p>
          <a:p>
            <a:pPr lvl="1">
              <a:defRPr/>
            </a:pPr>
            <a:r>
              <a:rPr lang="en-US" dirty="0"/>
              <a:t>Network of connections within 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BA1EFBC-E279-4CF2-8B2E-9C6D1FBCC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 Reporting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62FD795-9425-4815-AF98-D2309CC78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/>
              <a:t>Responsibility to report</a:t>
            </a:r>
          </a:p>
          <a:p>
            <a:endParaRPr lang="en-US" altLang="en-US"/>
          </a:p>
          <a:p>
            <a:r>
              <a:rPr lang="en-US" altLang="en-US"/>
              <a:t>Notify OSI immediately by secure means</a:t>
            </a:r>
          </a:p>
          <a:p>
            <a:endParaRPr lang="en-US" altLang="en-US"/>
          </a:p>
          <a:p>
            <a:r>
              <a:rPr lang="en-US" altLang="en-US"/>
              <a:t>Applies to military, civilian, contractors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3595C90A-39E3-4D3F-83A9-75230A471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5181600"/>
            <a:ext cx="4267200" cy="1414463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66"/>
                </a:solidFill>
              </a:rPr>
              <a:t>AFOSI Detachment 340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66"/>
                </a:solidFill>
              </a:rPr>
              <a:t>813-828-4921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</a:endParaRPr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0209A311-E2CA-4AD6-B8EE-23469FF2B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4450"/>
            <a:ext cx="8369300" cy="1371600"/>
          </a:xfrm>
          <a:solidFill>
            <a:schemeClr val="bg1"/>
          </a:solidFill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  <p:pic>
        <p:nvPicPr>
          <p:cNvPr id="28676" name="Picture 1051" descr="AFOSI Shield and Badge">
            <a:extLst>
              <a:ext uri="{FF2B5EF4-FFF2-40B4-BE49-F238E27FC236}">
                <a16:creationId xmlns:a16="http://schemas.microsoft.com/office/drawing/2014/main" id="{416F2169-0D1A-45FD-817D-D121A17CC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981200"/>
            <a:ext cx="4699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2CDB93-3575-487A-ACA1-26132FE62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356DF0-7D4D-4BD1-88D4-AF35A64CE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 sz="2800"/>
              <a:t>Foreign Travel</a:t>
            </a:r>
          </a:p>
          <a:p>
            <a:r>
              <a:rPr lang="en-US" altLang="en-US" sz="2800"/>
              <a:t>Foreign Visits/Contacts</a:t>
            </a:r>
          </a:p>
          <a:p>
            <a:r>
              <a:rPr lang="en-US" altLang="en-US" sz="2800"/>
              <a:t>Cyber Threat</a:t>
            </a:r>
          </a:p>
          <a:p>
            <a:r>
              <a:rPr lang="en-US" altLang="en-US" sz="2800"/>
              <a:t>Investigative Support</a:t>
            </a:r>
          </a:p>
          <a:p>
            <a:r>
              <a:rPr lang="en-US" altLang="en-US" sz="2800"/>
              <a:t>Insider Threat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2CCB11D-151E-4A6C-B5F7-815E5A484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Travel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7B728E-C2E6-40D5-8316-7E627CDEB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93100" cy="4724400"/>
          </a:xfrm>
        </p:spPr>
        <p:txBody>
          <a:bodyPr/>
          <a:lstStyle/>
          <a:p>
            <a:r>
              <a:rPr lang="en-US" altLang="en-US"/>
              <a:t>You are a target</a:t>
            </a:r>
          </a:p>
          <a:p>
            <a:endParaRPr lang="en-US" altLang="en-US"/>
          </a:p>
          <a:p>
            <a:r>
              <a:rPr lang="en-US" altLang="en-US"/>
              <a:t>Important information </a:t>
            </a:r>
          </a:p>
          <a:p>
            <a:pPr lvl="1"/>
            <a:r>
              <a:rPr lang="en-US" altLang="en-US"/>
              <a:t>AF Portal: type “Travel Brief” in search bar</a:t>
            </a:r>
          </a:p>
          <a:p>
            <a:pPr lvl="1"/>
            <a:r>
              <a:rPr lang="en-US" altLang="en-US"/>
              <a:t>Dept of State: </a:t>
            </a:r>
            <a:r>
              <a:rPr lang="en-US" altLang="en-US">
                <a:hlinkClick r:id="rId3"/>
              </a:rPr>
              <a:t>www.travel.state.gov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Foreign Clearance Guide compliance</a:t>
            </a:r>
          </a:p>
          <a:p>
            <a:pPr lvl="1"/>
            <a:r>
              <a:rPr lang="en-US" altLang="en-US"/>
              <a:t>https://www.fcg.pentagon.mil/fcg.cfm</a:t>
            </a:r>
          </a:p>
          <a:p>
            <a:endParaRPr lang="en-US" altLang="en-US"/>
          </a:p>
          <a:p>
            <a:r>
              <a:rPr lang="en-US" altLang="en-US"/>
              <a:t>Immediately report suspicious activities</a:t>
            </a:r>
          </a:p>
          <a:p>
            <a:pPr lvl="1"/>
            <a:r>
              <a:rPr lang="en-US" altLang="en-US"/>
              <a:t>Local police, US Embassy, OSI there –and-- upon return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08003C-DF53-42D0-93D9-26ABB6717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Visits and Contacts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FF4405-25FC-4257-A878-2374C2B7E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/>
              <a:t>Report as soon as possible to OSI</a:t>
            </a:r>
          </a:p>
          <a:p>
            <a:pPr lvl="1"/>
            <a:r>
              <a:rPr lang="en-US" altLang="en-US"/>
              <a:t>Don’t self-evaluate importance</a:t>
            </a:r>
          </a:p>
          <a:p>
            <a:pPr lvl="2"/>
            <a:endParaRPr lang="en-US" altLang="en-US" sz="2200"/>
          </a:p>
          <a:p>
            <a:r>
              <a:rPr lang="en-US" altLang="en-US"/>
              <a:t>What’s reportable?</a:t>
            </a:r>
          </a:p>
          <a:p>
            <a:pPr lvl="1"/>
            <a:r>
              <a:rPr lang="en-US" altLang="en-US"/>
              <a:t>Offer to provide intelligence/non-public info</a:t>
            </a:r>
          </a:p>
          <a:p>
            <a:pPr lvl="1"/>
            <a:r>
              <a:rPr lang="en-US" altLang="en-US"/>
              <a:t>Elicitation of personal and official information</a:t>
            </a:r>
          </a:p>
          <a:p>
            <a:pPr lvl="1"/>
            <a:r>
              <a:rPr lang="en-US" altLang="en-US"/>
              <a:t>Elicitation in person, via social media, text, etc.</a:t>
            </a:r>
          </a:p>
          <a:p>
            <a:pPr lvl="1"/>
            <a:r>
              <a:rPr lang="en-US" altLang="en-US"/>
              <a:t>Surveillance</a:t>
            </a:r>
            <a:endParaRPr lang="en-US" altLang="en-US" sz="2200"/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62F230B-510A-4E60-A1A3-518B09787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Cyber Threat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1932844-1C8E-45D8-9DD3-D518207B7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/>
              <a:t>US is under attack 24-7-365</a:t>
            </a:r>
          </a:p>
          <a:p>
            <a:r>
              <a:rPr lang="en-US" altLang="en-US"/>
              <a:t>Simple steps to safeguard networks &amp; information</a:t>
            </a:r>
          </a:p>
          <a:p>
            <a:pPr lvl="1"/>
            <a:r>
              <a:rPr lang="en-US" altLang="en-US"/>
              <a:t>Strong passwords - don’t share</a:t>
            </a:r>
          </a:p>
          <a:p>
            <a:pPr lvl="1"/>
            <a:r>
              <a:rPr lang="en-US" altLang="en-US"/>
              <a:t>Keep software updated - always</a:t>
            </a:r>
          </a:p>
          <a:p>
            <a:pPr lvl="1"/>
            <a:r>
              <a:rPr lang="en-US" altLang="en-US"/>
              <a:t>Advocate internet safety</a:t>
            </a:r>
          </a:p>
          <a:p>
            <a:pPr lvl="1"/>
            <a:r>
              <a:rPr lang="en-US" altLang="en-US"/>
              <a:t>Limit personal information on internet</a:t>
            </a:r>
          </a:p>
          <a:p>
            <a:pPr lvl="1"/>
            <a:r>
              <a:rPr lang="en-US" altLang="en-US"/>
              <a:t>Don’t trust those on-line you never met in person</a:t>
            </a:r>
          </a:p>
          <a:p>
            <a:pPr lvl="1"/>
            <a:r>
              <a:rPr lang="en-US" altLang="en-US"/>
              <a:t>Don’t fall in love on-line with someone you never met</a:t>
            </a:r>
          </a:p>
          <a:p>
            <a:r>
              <a:rPr lang="en-US" altLang="en-US"/>
              <a:t>Immediately report data or network breach</a:t>
            </a:r>
          </a:p>
        </p:txBody>
      </p:sp>
      <p:pic>
        <p:nvPicPr>
          <p:cNvPr id="13316" name="Picture 1">
            <a:extLst>
              <a:ext uri="{FF2B5EF4-FFF2-40B4-BE49-F238E27FC236}">
                <a16:creationId xmlns:a16="http://schemas.microsoft.com/office/drawing/2014/main" id="{0AF1D112-EAAF-47CE-8D88-8B40EC504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41925"/>
            <a:ext cx="1905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1460270-03E8-47C7-8C57-0ED590872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Investigative Support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5DFA47-557D-4394-9FC4-724B69811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/>
              <a:t>OSI CI Investigations – real or suspected</a:t>
            </a:r>
          </a:p>
          <a:p>
            <a:pPr lvl="1"/>
            <a:r>
              <a:rPr lang="en-US" altLang="en-US"/>
              <a:t>Espionage</a:t>
            </a:r>
          </a:p>
          <a:p>
            <a:pPr lvl="1"/>
            <a:r>
              <a:rPr lang="en-US" altLang="en-US"/>
              <a:t>Suspicious intelligence activity</a:t>
            </a:r>
          </a:p>
          <a:p>
            <a:pPr lvl="1"/>
            <a:r>
              <a:rPr lang="en-US" altLang="en-US"/>
              <a:t>Sabotage</a:t>
            </a:r>
          </a:p>
          <a:p>
            <a:pPr lvl="1"/>
            <a:r>
              <a:rPr lang="en-US" altLang="en-US"/>
              <a:t>Terrorism</a:t>
            </a:r>
          </a:p>
          <a:p>
            <a:pPr lvl="1"/>
            <a:r>
              <a:rPr lang="en-US" altLang="en-US"/>
              <a:t>Assassination</a:t>
            </a:r>
          </a:p>
          <a:p>
            <a:pPr lvl="1"/>
            <a:r>
              <a:rPr lang="en-US" altLang="en-US"/>
              <a:t>Other national security crimes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744C134-4EE8-4805-922E-F78AF2836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6F1C8AB-92DD-464D-B66F-2D3A83778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Cast:</a:t>
            </a:r>
          </a:p>
          <a:p>
            <a:pPr>
              <a:defRPr/>
            </a:pPr>
            <a:r>
              <a:rPr lang="en-US" altLang="en-US" dirty="0"/>
              <a:t>US SOCOM CTR (Ret. Army Officer) Tom Smith</a:t>
            </a:r>
          </a:p>
          <a:p>
            <a:pPr lvl="1">
              <a:defRPr/>
            </a:pPr>
            <a:r>
              <a:rPr lang="en-US" altLang="en-US" dirty="0"/>
              <a:t>Prior USAF Officer – Blue to Green</a:t>
            </a:r>
          </a:p>
          <a:p>
            <a:pPr lvl="1">
              <a:defRPr/>
            </a:pPr>
            <a:r>
              <a:rPr lang="en-US" altLang="en-US" dirty="0"/>
              <a:t>Academic – Multiple educational degrees</a:t>
            </a:r>
          </a:p>
          <a:p>
            <a:pPr lvl="1">
              <a:defRPr/>
            </a:pPr>
            <a:r>
              <a:rPr lang="en-US" altLang="en-US" dirty="0"/>
              <a:t>Strategic planner – wrote high-level strategic think pieces</a:t>
            </a:r>
          </a:p>
          <a:p>
            <a:pPr lvl="1">
              <a:defRPr/>
            </a:pPr>
            <a:r>
              <a:rPr lang="en-US" altLang="en-US" dirty="0"/>
              <a:t>Publically conveyed feelings on politics/religion/issues</a:t>
            </a:r>
          </a:p>
          <a:p>
            <a:pPr lvl="1">
              <a:defRPr/>
            </a:pPr>
            <a:r>
              <a:rPr lang="en-US" altLang="en-US" dirty="0"/>
              <a:t>Author of multiple online journal pieces critical of US foreign policy</a:t>
            </a:r>
          </a:p>
          <a:p>
            <a:pPr lvl="1">
              <a:defRPr/>
            </a:pPr>
            <a:r>
              <a:rPr lang="en-US" altLang="en-US" dirty="0"/>
              <a:t>Distinguished military career – Deployments to AFG</a:t>
            </a:r>
          </a:p>
          <a:p>
            <a:pPr lvl="1">
              <a:defRPr/>
            </a:pPr>
            <a:r>
              <a:rPr lang="en-US" altLang="en-US" dirty="0"/>
              <a:t>No financial issues</a:t>
            </a:r>
          </a:p>
          <a:p>
            <a:pPr lvl="1">
              <a:defRPr/>
            </a:pPr>
            <a:r>
              <a:rPr lang="en-US" altLang="en-US" dirty="0"/>
              <a:t>No foreign travel</a:t>
            </a:r>
          </a:p>
          <a:p>
            <a:pPr lvl="1">
              <a:defRPr/>
            </a:pPr>
            <a:r>
              <a:rPr lang="en-US" altLang="en-US" dirty="0"/>
              <a:t>Well-liked, well-known, connected</a:t>
            </a:r>
          </a:p>
          <a:p>
            <a:pPr lvl="1">
              <a:defRPr/>
            </a:pPr>
            <a:r>
              <a:rPr lang="en-US" altLang="en-US" dirty="0"/>
              <a:t>One unreported foreign contact</a:t>
            </a:r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sz="1800" dirty="0"/>
          </a:p>
          <a:p>
            <a:pPr>
              <a:defRPr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19597AE-129A-4732-BE9C-11A4062E7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6D9E84-7BFC-47F5-97CD-BA1B54FF6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altLang="en-US"/>
              <a:t>Cast:</a:t>
            </a:r>
          </a:p>
          <a:p>
            <a:r>
              <a:rPr lang="en-US" altLang="en-US"/>
              <a:t>Spotter/Recruiter – Dickson Yeo (aka: Jun Wei Yeo)</a:t>
            </a:r>
          </a:p>
          <a:p>
            <a:pPr lvl="1"/>
            <a:r>
              <a:rPr lang="en-US" altLang="en-US"/>
              <a:t>Singaporean National – no outward government affiliation</a:t>
            </a:r>
          </a:p>
          <a:p>
            <a:pPr lvl="1"/>
            <a:r>
              <a:rPr lang="en-US" altLang="en-US"/>
              <a:t>Post-Grad student and entrepreneur </a:t>
            </a:r>
          </a:p>
          <a:p>
            <a:pPr lvl="1"/>
            <a:r>
              <a:rPr lang="en-US" altLang="en-US"/>
              <a:t>Well traveled – incl. 40 trips to China – 2015 presentation</a:t>
            </a:r>
          </a:p>
          <a:p>
            <a:pPr lvl="1"/>
            <a:r>
              <a:rPr lang="en-US" altLang="en-US"/>
              <a:t>Sympathetic to China – uplifting millions from poverty</a:t>
            </a:r>
          </a:p>
          <a:p>
            <a:pPr lvl="1"/>
            <a:r>
              <a:rPr lang="en-US" altLang="en-US"/>
              <a:t>Recruited in 2015 – non-public information</a:t>
            </a:r>
          </a:p>
          <a:p>
            <a:pPr lvl="2"/>
            <a:r>
              <a:rPr lang="en-US" altLang="en-US"/>
              <a:t>International politics, economics, technology, trade</a:t>
            </a:r>
          </a:p>
          <a:p>
            <a:pPr lvl="1"/>
            <a:r>
              <a:rPr lang="en-US" altLang="en-US"/>
              <a:t>Multi-lingual, intelligent, outspoken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  <a:p>
            <a:endParaRPr lang="en-US" altLang="en-US" sz="1800"/>
          </a:p>
          <a:p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31B98AF-3791-4C04-B99E-9D6B382D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Insider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88FC8-7A2B-412E-BFDE-5A805D18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05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Act 1 – The Setup:</a:t>
            </a:r>
          </a:p>
          <a:p>
            <a:pPr>
              <a:defRPr/>
            </a:pPr>
            <a:r>
              <a:rPr lang="en-US" dirty="0"/>
              <a:t>2018 - YEO created fake consulting company</a:t>
            </a:r>
          </a:p>
          <a:p>
            <a:pPr lvl="1">
              <a:defRPr/>
            </a:pPr>
            <a:r>
              <a:rPr lang="en-US" dirty="0"/>
              <a:t>Received 400+ resumes – 90% </a:t>
            </a:r>
            <a:r>
              <a:rPr lang="en-US" dirty="0" err="1"/>
              <a:t>Gov</a:t>
            </a:r>
            <a:r>
              <a:rPr lang="en-US" dirty="0"/>
              <a:t>/</a:t>
            </a:r>
            <a:r>
              <a:rPr lang="en-US" dirty="0" err="1"/>
              <a:t>Ctr</a:t>
            </a:r>
            <a:r>
              <a:rPr lang="en-US" dirty="0"/>
              <a:t> with clearances</a:t>
            </a:r>
          </a:p>
          <a:p>
            <a:pPr lvl="1">
              <a:defRPr/>
            </a:pPr>
            <a:r>
              <a:rPr lang="en-US" dirty="0"/>
              <a:t>Website’s algorithm was relentless</a:t>
            </a:r>
          </a:p>
          <a:p>
            <a:pPr>
              <a:defRPr/>
            </a:pPr>
            <a:r>
              <a:rPr lang="en-US" dirty="0"/>
              <a:t>Tom – currently @ Pentagon J-5 as AD USA Officer</a:t>
            </a:r>
          </a:p>
          <a:p>
            <a:pPr lvl="1">
              <a:defRPr/>
            </a:pPr>
            <a:r>
              <a:rPr lang="en-US" dirty="0"/>
              <a:t>Initial contact related to writing SME papers for $$$</a:t>
            </a:r>
          </a:p>
          <a:p>
            <a:pPr lvl="1">
              <a:defRPr/>
            </a:pPr>
            <a:r>
              <a:rPr lang="en-US" dirty="0"/>
              <a:t>Conversations quickly steered to personal/friendship</a:t>
            </a:r>
          </a:p>
          <a:p>
            <a:pPr lvl="1">
              <a:defRPr/>
            </a:pPr>
            <a:r>
              <a:rPr lang="en-US" dirty="0"/>
              <a:t>Dinners, staying-over, frequent online </a:t>
            </a:r>
            <a:r>
              <a:rPr lang="en-US" dirty="0" err="1"/>
              <a:t>comms</a:t>
            </a:r>
            <a:endParaRPr lang="en-US" dirty="0"/>
          </a:p>
          <a:p>
            <a:pPr lvl="1">
              <a:defRPr/>
            </a:pPr>
            <a:r>
              <a:rPr lang="en-US" dirty="0"/>
              <a:t>Continued to have </a:t>
            </a:r>
            <a:r>
              <a:rPr lang="en-US" dirty="0" err="1"/>
              <a:t>comms</a:t>
            </a:r>
            <a:r>
              <a:rPr lang="en-US" dirty="0"/>
              <a:t> over the next 7-9 months, usually about politics, US admin, foreign policy</a:t>
            </a:r>
          </a:p>
          <a:p>
            <a:pPr lvl="1">
              <a:defRPr/>
            </a:pPr>
            <a:r>
              <a:rPr lang="en-US" dirty="0"/>
              <a:t>Tom frequently discussed displeasure for US Admin.</a:t>
            </a:r>
          </a:p>
          <a:p>
            <a:pPr lvl="1">
              <a:defRPr/>
            </a:pPr>
            <a:r>
              <a:rPr lang="en-US" dirty="0"/>
              <a:t>Newly remarried/pregnant wife</a:t>
            </a:r>
          </a:p>
          <a:p>
            <a:pPr lvl="1">
              <a:defRPr/>
            </a:pPr>
            <a:r>
              <a:rPr lang="en-US" dirty="0"/>
              <a:t>Separated from USA ~Feb 2019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21476</TotalTime>
  <Pages>28</Pages>
  <Words>825</Words>
  <Application>Microsoft Office PowerPoint</Application>
  <PresentationFormat>Letter Paper (8.5x11 in)</PresentationFormat>
  <Paragraphs>160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Times New Roman</vt:lpstr>
      <vt:lpstr>Wingdings</vt:lpstr>
      <vt:lpstr>Default Design</vt:lpstr>
      <vt:lpstr> AFOSI Detachment 340 </vt:lpstr>
      <vt:lpstr>Outline</vt:lpstr>
      <vt:lpstr>Foreign Travel</vt:lpstr>
      <vt:lpstr>Foreign Visits and Contacts</vt:lpstr>
      <vt:lpstr>Cyber Threat</vt:lpstr>
      <vt:lpstr>Investigative Support</vt:lpstr>
      <vt:lpstr>Insider Threat</vt:lpstr>
      <vt:lpstr>Insider Threat</vt:lpstr>
      <vt:lpstr>Insider Threat</vt:lpstr>
      <vt:lpstr>Insider Threat</vt:lpstr>
      <vt:lpstr>Insider Threat</vt:lpstr>
      <vt:lpstr>Insider Threat</vt:lpstr>
      <vt:lpstr>Insider Threat</vt:lpstr>
      <vt:lpstr>Insider Threat Reporting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AFOSI Command Standard Presentation</dc:title>
  <dc:creator>cary.moore</dc:creator>
  <dc:description>Update by 10 Dec 02 by SA Cary Moore</dc:description>
  <cp:lastModifiedBy>Sherman, Daniel M CIV USSOCOM SOCOM (USA)</cp:lastModifiedBy>
  <cp:revision>229</cp:revision>
  <cp:lastPrinted>2005-04-11T00:13:32Z</cp:lastPrinted>
  <dcterms:created xsi:type="dcterms:W3CDTF">2002-03-06T14:57:32Z</dcterms:created>
  <dcterms:modified xsi:type="dcterms:W3CDTF">2021-05-18T18:27:36Z</dcterms:modified>
</cp:coreProperties>
</file>